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3.png" ContentType="image/png"/>
  <Override PartName="/ppt/media/image1.jpeg" ContentType="image/jpeg"/>
  <Override PartName="/ppt/media/image8.png" ContentType="image/png"/>
  <Override PartName="/ppt/media/image2.jpeg" ContentType="image/jpe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6858000" cy="9144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617184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43080" y="5412960"/>
            <a:ext cx="617184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5056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3505680" y="541296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343080" y="541296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2430000" y="213372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16920" y="213372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16920" y="541296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2430000" y="541296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343080" y="541296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343080" y="2133720"/>
            <a:ext cx="6171840" cy="627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6171840" cy="6278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3011760" cy="6278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3505680" y="2133720"/>
            <a:ext cx="3011760" cy="6278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343080" y="366120"/>
            <a:ext cx="6171840" cy="7063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343080" y="541296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3505680" y="2133720"/>
            <a:ext cx="3011760" cy="6278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43080" y="2133720"/>
            <a:ext cx="6171840" cy="627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3011760" cy="6278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35056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3505680" y="541296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5056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343080" y="5412960"/>
            <a:ext cx="617184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617184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343080" y="5412960"/>
            <a:ext cx="617184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35056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3505680" y="541296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343080" y="541296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2430000" y="213372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516920" y="213372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16920" y="541296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2430000" y="541296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343080" y="5412960"/>
            <a:ext cx="198720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6171840" cy="6278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3011760" cy="6278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3505680" y="2133720"/>
            <a:ext cx="3011760" cy="6278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43080" y="366120"/>
            <a:ext cx="6171840" cy="7063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343080" y="541296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3505680" y="2133720"/>
            <a:ext cx="3011760" cy="6278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3011760" cy="6278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35056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505680" y="541296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3505680" y="2133720"/>
            <a:ext cx="301176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343080" y="5412960"/>
            <a:ext cx="6171840" cy="2994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6440" y="1828800"/>
            <a:ext cx="6171840" cy="2437920"/>
          </a:xfrm>
          <a:prstGeom prst="rect">
            <a:avLst/>
          </a:prstGeom>
        </p:spPr>
        <p:txBody>
          <a:bodyPr lIns="45720" rIns="45720" tIns="0" bIns="0" anchor="b">
            <a:norm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 cap="all">
                <a:solidFill>
                  <a:srgbClr val="e9d596"/>
                </a:solidFill>
                <a:latin typeface="Lucida Sans"/>
              </a:rPr>
              <a:t>Образец заголовка</a:t>
            </a:r>
            <a:endParaRPr b="0" lang="ru-RU" sz="4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343080" y="8555400"/>
            <a:ext cx="1599840" cy="4863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fld id="{BF62EB18-4250-4FA4-8692-0AC853206FA5}" type="datetime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28.6.22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2343240" y="8555400"/>
            <a:ext cx="2171520" cy="486360"/>
          </a:xfrm>
          <a:prstGeom prst="rect">
            <a:avLst/>
          </a:prstGeom>
        </p:spPr>
        <p:txBody>
          <a:bodyPr lIns="90000" rIns="90000" tIns="45000" bIns="45000" anchor="b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5943600" y="8555400"/>
            <a:ext cx="571320" cy="486360"/>
          </a:xfrm>
          <a:prstGeom prst="rect">
            <a:avLst/>
          </a:prstGeom>
        </p:spPr>
        <p:txBody>
          <a:bodyPr lIns="0" rIns="0" tIns="45000" bIns="45000" anchor="b"/>
          <a:p>
            <a:pPr algn="r">
              <a:lnSpc>
                <a:spcPct val="100000"/>
              </a:lnSpc>
            </a:pPr>
            <a:fld id="{E1F39173-2EAB-4D2F-BB53-5094F2807F71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342720" y="2139480"/>
            <a:ext cx="6171840" cy="530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lvl="1" marL="864000" indent="-324000">
              <a:spcBef>
                <a:spcPts val="1131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200" spc="-1" strike="noStrike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  <a:endParaRPr b="0" lang="ru-RU" sz="2200" spc="-1" strike="noStrike">
              <a:solidFill>
                <a:srgbClr val="ffffff"/>
              </a:solidFill>
              <a:latin typeface="Book Antiqua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Седьмой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343080" y="366120"/>
            <a:ext cx="6171840" cy="152352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343080" y="2133720"/>
            <a:ext cx="6171840" cy="6278400"/>
          </a:xfrm>
          <a:prstGeom prst="rect">
            <a:avLst/>
          </a:prstGeom>
        </p:spPr>
        <p:txBody>
          <a:bodyPr lIns="90000" rIns="90000" tIns="45000" bIns="45000"/>
          <a:p>
            <a:pPr marL="548640" indent="-41112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Образец текста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lvl="1" marL="868680" indent="-28296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lvl="2" marL="1134000" indent="-228240">
              <a:lnSpc>
                <a:spcPct val="100000"/>
              </a:lnSpc>
              <a:spcBef>
                <a:spcPts val="439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200" spc="-1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 b="0" lang="ru-RU" sz="2200" spc="-1" strike="noStrike">
              <a:solidFill>
                <a:srgbClr val="ffffff"/>
              </a:solidFill>
              <a:latin typeface="Book Antiqua"/>
            </a:endParaRPr>
          </a:p>
          <a:p>
            <a:pPr lvl="3" marL="1353240" indent="-18252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4" marL="1545480" indent="-18252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343080" y="8555400"/>
            <a:ext cx="1599840" cy="4863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fld id="{E0D9BF32-2065-41C7-9CAC-0D20CB977008}" type="datetime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28.6.22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2343240" y="8555400"/>
            <a:ext cx="2171520" cy="486360"/>
          </a:xfrm>
          <a:prstGeom prst="rect">
            <a:avLst/>
          </a:prstGeom>
        </p:spPr>
        <p:txBody>
          <a:bodyPr lIns="90000" rIns="90000" tIns="45000" bIns="45000" anchor="b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5943600" y="8555400"/>
            <a:ext cx="571320" cy="486360"/>
          </a:xfrm>
          <a:prstGeom prst="rect">
            <a:avLst/>
          </a:prstGeom>
        </p:spPr>
        <p:txBody>
          <a:bodyPr lIns="0" rIns="0" tIns="45000" bIns="45000" anchor="b"/>
          <a:p>
            <a:pPr algn="r">
              <a:lnSpc>
                <a:spcPct val="100000"/>
              </a:lnSpc>
            </a:pPr>
            <a:fld id="{D3D5529C-739F-4474-B15A-DCF97748E053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6" Type="http://schemas.openxmlformats.org/officeDocument/2006/relationships/image" Target="../media/image10.png"/><Relationship Id="rId7" Type="http://schemas.openxmlformats.org/officeDocument/2006/relationships/hyperlink" Target="https://tetris-studio.ru/portfolio" TargetMode="External"/><Relationship Id="rId8" Type="http://schemas.openxmlformats.org/officeDocument/2006/relationships/image" Target="../media/image11.png"/><Relationship Id="rId9" Type="http://schemas.openxmlformats.org/officeDocument/2006/relationships/slideLayout" Target="../slideLayouts/slideLayout2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hyperlink" Target="https://tetris-studio.ru/" TargetMode="External"/><Relationship Id="rId2" Type="http://schemas.openxmlformats.org/officeDocument/2006/relationships/hyperlink" Target="mailto:support@tetris-studio.ru" TargetMode="External"/><Relationship Id="rId3" Type="http://schemas.openxmlformats.org/officeDocument/2006/relationships/hyperlink" Target="tel:+79510845610" TargetMode="External"/><Relationship Id="rId4" Type="http://schemas.openxmlformats.org/officeDocument/2006/relationships/image" Target="../media/image15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344160" y="1008000"/>
            <a:ext cx="6171840" cy="243792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/>
          <a:p>
            <a:pPr algn="ctr">
              <a:lnSpc>
                <a:spcPct val="100000"/>
              </a:lnSpc>
            </a:pPr>
            <a:r>
              <a:rPr b="1" lang="ru-RU" sz="4400" spc="-1" strike="noStrike" cap="all">
                <a:solidFill>
                  <a:srgbClr val="ffffff"/>
                </a:solidFill>
                <a:latin typeface="Open Sans"/>
              </a:rPr>
              <a:t>Партнерская программа</a:t>
            </a:r>
            <a:endParaRPr b="0" lang="ru-RU" sz="4400" spc="-1" strike="noStrike">
              <a:solidFill>
                <a:srgbClr val="ffffff"/>
              </a:solidFill>
              <a:latin typeface="Open Sans"/>
            </a:endParaRPr>
          </a:p>
        </p:txBody>
      </p:sp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4671360" y="8066520"/>
            <a:ext cx="2030040" cy="825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0" y="468000"/>
            <a:ext cx="6858000" cy="1523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Open Sans"/>
              </a:rPr>
              <a:t>Мы предлагаем: </a:t>
            </a:r>
            <a:br/>
            <a:endParaRPr b="0" lang="ru-RU" sz="4400" spc="-1" strike="noStrike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72000" y="1764000"/>
            <a:ext cx="6171840" cy="6278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Разработку сайтов, интернет-витрин, лендингов, интернет-магазинов;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Веб-дизайн, адаптивная верстка под смартфоны и планшеты, управление контентом, работа через протокол https;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Развитие функционала сайтов и техническая поддержка;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Продвижение бренда, товаров и услуг в интернете;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Контекстная и таргетированная реклама;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SEO-оптимизация сайта и внешнее SEO;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97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>
              <a:lnSpc>
                <a:spcPct val="100000"/>
              </a:lnSpc>
              <a:spcBef>
                <a:spcPts val="397"/>
              </a:spcBef>
            </a:pP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</p:txBody>
      </p:sp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4671720" y="8066880"/>
            <a:ext cx="2030040" cy="825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343080" y="366120"/>
            <a:ext cx="6171840" cy="1523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Open Sans"/>
              </a:rPr>
              <a:t>Наше портфолио</a:t>
            </a:r>
            <a:endParaRPr b="0" lang="ru-RU" sz="4400" spc="-1" strike="noStrike">
              <a:solidFill>
                <a:srgbClr val="ffffff"/>
              </a:solidFill>
              <a:latin typeface="Open Sans"/>
            </a:endParaRPr>
          </a:p>
        </p:txBody>
      </p:sp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343080" y="2937600"/>
            <a:ext cx="1987200" cy="1386360"/>
          </a:xfrm>
          <a:prstGeom prst="rect">
            <a:avLst/>
          </a:prstGeom>
          <a:ln>
            <a:noFill/>
          </a:ln>
        </p:spPr>
      </p:pic>
      <p:pic>
        <p:nvPicPr>
          <p:cNvPr id="89" name="" descr=""/>
          <p:cNvPicPr/>
          <p:nvPr/>
        </p:nvPicPr>
        <p:blipFill>
          <a:blip r:embed="rId2"/>
          <a:stretch/>
        </p:blipFill>
        <p:spPr>
          <a:xfrm>
            <a:off x="2430000" y="2937600"/>
            <a:ext cx="1987200" cy="1386360"/>
          </a:xfrm>
          <a:prstGeom prst="rect">
            <a:avLst/>
          </a:prstGeom>
          <a:ln>
            <a:noFill/>
          </a:ln>
        </p:spPr>
      </p:pic>
      <p:pic>
        <p:nvPicPr>
          <p:cNvPr id="90" name="" descr=""/>
          <p:cNvPicPr/>
          <p:nvPr/>
        </p:nvPicPr>
        <p:blipFill>
          <a:blip r:embed="rId3"/>
          <a:stretch/>
        </p:blipFill>
        <p:spPr>
          <a:xfrm>
            <a:off x="4516920" y="2937600"/>
            <a:ext cx="1987200" cy="1386360"/>
          </a:xfrm>
          <a:prstGeom prst="rect">
            <a:avLst/>
          </a:prstGeom>
          <a:ln>
            <a:noFill/>
          </a:ln>
        </p:spPr>
      </p:pic>
      <p:pic>
        <p:nvPicPr>
          <p:cNvPr id="91" name="" descr=""/>
          <p:cNvPicPr/>
          <p:nvPr/>
        </p:nvPicPr>
        <p:blipFill>
          <a:blip r:embed="rId4"/>
          <a:stretch/>
        </p:blipFill>
        <p:spPr>
          <a:xfrm>
            <a:off x="4516920" y="4632840"/>
            <a:ext cx="1987200" cy="1386360"/>
          </a:xfrm>
          <a:prstGeom prst="rect">
            <a:avLst/>
          </a:prstGeom>
          <a:ln>
            <a:noFill/>
          </a:ln>
        </p:spPr>
      </p:pic>
      <p:pic>
        <p:nvPicPr>
          <p:cNvPr id="92" name="" descr=""/>
          <p:cNvPicPr/>
          <p:nvPr/>
        </p:nvPicPr>
        <p:blipFill>
          <a:blip r:embed="rId5"/>
          <a:stretch/>
        </p:blipFill>
        <p:spPr>
          <a:xfrm>
            <a:off x="2430000" y="4632840"/>
            <a:ext cx="1987200" cy="1386720"/>
          </a:xfrm>
          <a:prstGeom prst="rect">
            <a:avLst/>
          </a:prstGeom>
          <a:ln>
            <a:noFill/>
          </a:ln>
        </p:spPr>
      </p:pic>
      <p:pic>
        <p:nvPicPr>
          <p:cNvPr id="93" name="" descr=""/>
          <p:cNvPicPr/>
          <p:nvPr/>
        </p:nvPicPr>
        <p:blipFill>
          <a:blip r:embed="rId6"/>
          <a:stretch/>
        </p:blipFill>
        <p:spPr>
          <a:xfrm>
            <a:off x="343080" y="4632840"/>
            <a:ext cx="1987200" cy="1386360"/>
          </a:xfrm>
          <a:prstGeom prst="rect">
            <a:avLst/>
          </a:prstGeom>
          <a:ln>
            <a:noFill/>
          </a:ln>
        </p:spPr>
      </p:pic>
      <p:sp>
        <p:nvSpPr>
          <p:cNvPr id="94" name="TextShape 2"/>
          <p:cNvSpPr txBox="1"/>
          <p:nvPr/>
        </p:nvSpPr>
        <p:spPr>
          <a:xfrm>
            <a:off x="0" y="5868000"/>
            <a:ext cx="6858000" cy="1523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ru-RU" sz="2200" spc="-1" strike="noStrike" u="sng">
                <a:solidFill>
                  <a:srgbClr val="ffffff"/>
                </a:solidFill>
                <a:uFillTx/>
                <a:latin typeface="Open Sans"/>
                <a:hlinkClick r:id="rId7"/>
              </a:rPr>
              <a:t>Смотреть все работы</a:t>
            </a:r>
            <a:endParaRPr b="0" lang="ru-RU" sz="2200" spc="-1" strike="noStrike" u="sng">
              <a:solidFill>
                <a:srgbClr val="ffffff"/>
              </a:solidFill>
              <a:uFillTx/>
              <a:latin typeface="Open Sans"/>
            </a:endParaRPr>
          </a:p>
        </p:txBody>
      </p:sp>
      <p:pic>
        <p:nvPicPr>
          <p:cNvPr id="95" name="" descr=""/>
          <p:cNvPicPr/>
          <p:nvPr/>
        </p:nvPicPr>
        <p:blipFill>
          <a:blip r:embed="rId8"/>
          <a:stretch/>
        </p:blipFill>
        <p:spPr>
          <a:xfrm>
            <a:off x="4671720" y="8066880"/>
            <a:ext cx="2030040" cy="825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380160" y="330120"/>
            <a:ext cx="6171840" cy="1523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Open Sans"/>
              </a:rPr>
              <a:t>Как мы работаем с партнерами: просто, понятно, удобно и выгодно</a:t>
            </a:r>
            <a:endParaRPr b="0" lang="ru-RU" sz="4400" spc="-1" strike="noStrike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216000" y="4608000"/>
            <a:ext cx="6171840" cy="457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От каждой сделки по рекомендации мы выплачиваем партнеру 15% от суммы сделки. </a:t>
            </a:r>
            <a:endParaRPr b="0" lang="ru-RU" sz="2000" spc="-1" strike="noStrike"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Наш средник чек – 30 тысяч рублей, соответственно, с каждой сделки вы получите 4500 р. </a:t>
            </a:r>
            <a:endParaRPr b="0" lang="ru-RU" sz="2000" spc="-1" strike="noStrike"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Обычно от одного партнера к нам обращаются 4-5 клиентов в месяц, что приносит партнеру дополнительные 18-20 тысяч рублей в месяц.</a:t>
            </a:r>
            <a:endParaRPr b="0" lang="ru-RU" sz="2000" spc="-1" strike="noStrike">
              <a:latin typeface="Open Sans"/>
            </a:endParaRPr>
          </a:p>
        </p:txBody>
      </p:sp>
      <p:sp>
        <p:nvSpPr>
          <p:cNvPr id="98" name="CustomShape 3"/>
          <p:cNvSpPr/>
          <p:nvPr/>
        </p:nvSpPr>
        <p:spPr>
          <a:xfrm>
            <a:off x="144000" y="2988000"/>
            <a:ext cx="1728000" cy="64800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ru-RU" sz="1800" spc="-1" strike="noStrike">
                <a:latin typeface="Arial"/>
              </a:rPr>
              <a:t>Партнеры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99" name="CustomShape 4"/>
          <p:cNvSpPr/>
          <p:nvPr/>
        </p:nvSpPr>
        <p:spPr>
          <a:xfrm>
            <a:off x="2556000" y="2988000"/>
            <a:ext cx="1728000" cy="64800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ru-RU" sz="1800" spc="-1" strike="noStrike">
                <a:latin typeface="Arial"/>
              </a:rPr>
              <a:t>Тетрис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0" name="CustomShape 5"/>
          <p:cNvSpPr/>
          <p:nvPr/>
        </p:nvSpPr>
        <p:spPr>
          <a:xfrm>
            <a:off x="4968000" y="2988000"/>
            <a:ext cx="1728000" cy="64800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ru-RU" sz="1800" spc="-1" strike="noStrike">
                <a:latin typeface="Arial"/>
              </a:rPr>
              <a:t>Клиенты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1" name="CustomShape 6"/>
          <p:cNvSpPr/>
          <p:nvPr/>
        </p:nvSpPr>
        <p:spPr>
          <a:xfrm>
            <a:off x="1764000" y="3096000"/>
            <a:ext cx="1008000" cy="144000"/>
          </a:xfrm>
          <a:custGeom>
            <a:avLst/>
            <a:gdLst/>
            <a:ahLst/>
            <a:rect l="0" t="0" r="r" b="b"/>
            <a:pathLst>
              <a:path w="2802" h="402">
                <a:moveTo>
                  <a:pt x="0" y="100"/>
                </a:moveTo>
                <a:lnTo>
                  <a:pt x="2100" y="100"/>
                </a:lnTo>
                <a:lnTo>
                  <a:pt x="2100" y="0"/>
                </a:lnTo>
                <a:lnTo>
                  <a:pt x="2801" y="200"/>
                </a:lnTo>
                <a:lnTo>
                  <a:pt x="2100" y="401"/>
                </a:lnTo>
                <a:lnTo>
                  <a:pt x="2100" y="300"/>
                </a:lnTo>
                <a:lnTo>
                  <a:pt x="0" y="300"/>
                </a:lnTo>
                <a:lnTo>
                  <a:pt x="0" y="100"/>
                </a:lnTo>
              </a:path>
            </a:pathLst>
          </a:cu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CustomShape 7"/>
          <p:cNvSpPr/>
          <p:nvPr/>
        </p:nvSpPr>
        <p:spPr>
          <a:xfrm>
            <a:off x="4176360" y="3096360"/>
            <a:ext cx="1008000" cy="144000"/>
          </a:xfrm>
          <a:custGeom>
            <a:avLst/>
            <a:gdLst/>
            <a:ahLst/>
            <a:rect l="0" t="0" r="r" b="b"/>
            <a:pathLst>
              <a:path w="2802" h="402">
                <a:moveTo>
                  <a:pt x="0" y="100"/>
                </a:moveTo>
                <a:lnTo>
                  <a:pt x="2100" y="100"/>
                </a:lnTo>
                <a:lnTo>
                  <a:pt x="2100" y="0"/>
                </a:lnTo>
                <a:lnTo>
                  <a:pt x="2801" y="200"/>
                </a:lnTo>
                <a:lnTo>
                  <a:pt x="2100" y="401"/>
                </a:lnTo>
                <a:lnTo>
                  <a:pt x="2100" y="300"/>
                </a:lnTo>
                <a:lnTo>
                  <a:pt x="0" y="300"/>
                </a:lnTo>
                <a:lnTo>
                  <a:pt x="0" y="100"/>
                </a:lnTo>
              </a:path>
            </a:pathLst>
          </a:cu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CustomShape 8"/>
          <p:cNvSpPr/>
          <p:nvPr/>
        </p:nvSpPr>
        <p:spPr>
          <a:xfrm>
            <a:off x="4140360" y="3312000"/>
            <a:ext cx="1008000" cy="144360"/>
          </a:xfrm>
          <a:custGeom>
            <a:avLst/>
            <a:gdLst/>
            <a:ahLst/>
            <a:rect l="0" t="0" r="r" b="b"/>
            <a:pathLst>
              <a:path w="2802" h="402">
                <a:moveTo>
                  <a:pt x="2801" y="100"/>
                </a:moveTo>
                <a:lnTo>
                  <a:pt x="700" y="100"/>
                </a:lnTo>
                <a:lnTo>
                  <a:pt x="700" y="0"/>
                </a:lnTo>
                <a:lnTo>
                  <a:pt x="0" y="200"/>
                </a:lnTo>
                <a:lnTo>
                  <a:pt x="700" y="401"/>
                </a:lnTo>
                <a:lnTo>
                  <a:pt x="700" y="301"/>
                </a:lnTo>
                <a:lnTo>
                  <a:pt x="2801" y="301"/>
                </a:lnTo>
                <a:lnTo>
                  <a:pt x="2801" y="100"/>
                </a:lnTo>
              </a:path>
            </a:pathLst>
          </a:cu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9"/>
          <p:cNvSpPr/>
          <p:nvPr/>
        </p:nvSpPr>
        <p:spPr>
          <a:xfrm>
            <a:off x="1692720" y="3312000"/>
            <a:ext cx="1008000" cy="144360"/>
          </a:xfrm>
          <a:custGeom>
            <a:avLst/>
            <a:gdLst/>
            <a:ahLst/>
            <a:rect l="0" t="0" r="r" b="b"/>
            <a:pathLst>
              <a:path w="2802" h="402">
                <a:moveTo>
                  <a:pt x="2801" y="100"/>
                </a:moveTo>
                <a:lnTo>
                  <a:pt x="700" y="100"/>
                </a:lnTo>
                <a:lnTo>
                  <a:pt x="700" y="0"/>
                </a:lnTo>
                <a:lnTo>
                  <a:pt x="0" y="200"/>
                </a:lnTo>
                <a:lnTo>
                  <a:pt x="700" y="401"/>
                </a:lnTo>
                <a:lnTo>
                  <a:pt x="700" y="301"/>
                </a:lnTo>
                <a:lnTo>
                  <a:pt x="2801" y="301"/>
                </a:lnTo>
                <a:lnTo>
                  <a:pt x="2801" y="100"/>
                </a:lnTo>
              </a:path>
            </a:pathLst>
          </a:cu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TextShape 10"/>
          <p:cNvSpPr txBox="1"/>
          <p:nvPr/>
        </p:nvSpPr>
        <p:spPr>
          <a:xfrm>
            <a:off x="1440000" y="2664000"/>
            <a:ext cx="1631520" cy="366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1600" spc="-1" strike="noStrike">
                <a:latin typeface="Open Sans"/>
              </a:rPr>
              <a:t>Рекомендация</a:t>
            </a:r>
            <a:endParaRPr b="0" lang="ru-RU" sz="1600" spc="-1" strike="noStrike">
              <a:latin typeface="Open Sans"/>
            </a:endParaRPr>
          </a:p>
        </p:txBody>
      </p:sp>
      <p:sp>
        <p:nvSpPr>
          <p:cNvPr id="106" name="TextShape 11"/>
          <p:cNvSpPr txBox="1"/>
          <p:nvPr/>
        </p:nvSpPr>
        <p:spPr>
          <a:xfrm>
            <a:off x="3492000" y="2664000"/>
            <a:ext cx="2384280" cy="366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1600" spc="-1" strike="noStrike">
                <a:latin typeface="Open Sans"/>
              </a:rPr>
              <a:t>Заключение договора</a:t>
            </a:r>
            <a:endParaRPr b="0" lang="ru-RU" sz="1600" spc="-1" strike="noStrike">
              <a:latin typeface="Open Sans"/>
            </a:endParaRPr>
          </a:p>
        </p:txBody>
      </p:sp>
      <p:sp>
        <p:nvSpPr>
          <p:cNvPr id="107" name="TextShape 12"/>
          <p:cNvSpPr txBox="1"/>
          <p:nvPr/>
        </p:nvSpPr>
        <p:spPr>
          <a:xfrm>
            <a:off x="3924000" y="3636000"/>
            <a:ext cx="1458000" cy="366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1600" spc="-1" strike="noStrike">
                <a:latin typeface="Open Sans"/>
              </a:rPr>
              <a:t>Оплата услуг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08" name="TextShape 13"/>
          <p:cNvSpPr txBox="1"/>
          <p:nvPr/>
        </p:nvSpPr>
        <p:spPr>
          <a:xfrm>
            <a:off x="1331640" y="3636000"/>
            <a:ext cx="1846440" cy="366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1600" spc="-1" strike="noStrike">
                <a:latin typeface="Open Sans"/>
              </a:rPr>
              <a:t>Вознаграждение</a:t>
            </a:r>
            <a:endParaRPr b="0" lang="ru-RU" sz="1600" spc="-1" strike="noStrike">
              <a:latin typeface="Arial"/>
            </a:endParaRPr>
          </a:p>
        </p:txBody>
      </p:sp>
      <p:pic>
        <p:nvPicPr>
          <p:cNvPr id="109" name="" descr=""/>
          <p:cNvPicPr/>
          <p:nvPr/>
        </p:nvPicPr>
        <p:blipFill>
          <a:blip r:embed="rId1"/>
          <a:stretch/>
        </p:blipFill>
        <p:spPr>
          <a:xfrm>
            <a:off x="4671720" y="8066880"/>
            <a:ext cx="2030040" cy="825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0" y="366120"/>
            <a:ext cx="6858000" cy="1523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Open Sans"/>
              </a:rPr>
              <a:t>Как запустить сотрудничество с нами: 3 простых этапа</a:t>
            </a:r>
            <a:endParaRPr b="0" lang="ru-RU" sz="4400" spc="-1" strike="noStrike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0" y="2133720"/>
            <a:ext cx="6624000" cy="6278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Мы разработали партнерскую программу так, чтобы участие в ней не занимало время собственников и руководителей компаний-партнеров. Все наше взаимодействие идет напрямую с сотрудниками компании-партнера. Вот как это работает: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43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1" lang="ru-RU" sz="2000" spc="-1" strike="noStrike">
                <a:solidFill>
                  <a:srgbClr val="ffffff"/>
                </a:solidFill>
                <a:latin typeface="Open Sans"/>
              </a:rPr>
              <a:t>1. Подписываем партнерское соглашение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Соглашение — формальное основание для бухгалтерии, чтобы мы могли переводить вам партнерское вознаграждение. Обязательства в соглашении только с нашей стороны. 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43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1" lang="ru-RU" sz="2000" spc="-1" strike="noStrike">
                <a:solidFill>
                  <a:srgbClr val="ffffff"/>
                </a:solidFill>
                <a:latin typeface="Open Sans"/>
              </a:rPr>
              <a:t>2. Подстраиваемся под ваши бизнес-процессы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Во время следующего контакта с клиентом поинтересуйтесь, есть ли у него сайт. Если окажется, что его нет, но задача в целом актуальна, вы можете дать наш контакт напрямую или запросить у клиента его контактные данные.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На этом все ваше участие завершено, дальше мы сами.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Мы обсудим с клиентом задачу, поможем составить ТЗ, сориентируем по срокам и бюджету именно под его ситуацию. 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43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1" lang="ru-RU" sz="2000" spc="-1" strike="noStrike">
                <a:solidFill>
                  <a:srgbClr val="ffffff"/>
                </a:solidFill>
                <a:latin typeface="Open Sans"/>
              </a:rPr>
              <a:t>3. Отчитываемся о результатах работы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В конце каждого месяца мы присылаем вам на почту отчет о проделанной работе. В отчете мы даем статистику: сколько контактов передал нам ваш менеджер, сколько договоров мы заключили по вашим заявкам и сколько денег перевели вам в этом месяце. Также в отчете мы рассказываем, что полезного мы сделали для ваших клиентов и передаем вам отзывы о нашей работе.</a:t>
            </a:r>
            <a:endParaRPr b="0" lang="ru-RU" sz="2000" spc="-1" strike="noStrike">
              <a:solidFill>
                <a:srgbClr val="ffffff"/>
              </a:solidFill>
              <a:latin typeface="Open Sans"/>
            </a:endParaRPr>
          </a:p>
        </p:txBody>
      </p:sp>
      <p:pic>
        <p:nvPicPr>
          <p:cNvPr id="112" name="" descr=""/>
          <p:cNvPicPr/>
          <p:nvPr/>
        </p:nvPicPr>
        <p:blipFill>
          <a:blip r:embed="rId1"/>
          <a:stretch/>
        </p:blipFill>
        <p:spPr>
          <a:xfrm>
            <a:off x="4671720" y="8246880"/>
            <a:ext cx="2030040" cy="825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0" y="366120"/>
            <a:ext cx="6858000" cy="1523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Open Sans"/>
              </a:rPr>
              <a:t>Что говорят наши партнеры и клиенты</a:t>
            </a:r>
            <a:endParaRPr b="0" lang="ru-RU" sz="4000" spc="-1" strike="noStrike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0" y="1656000"/>
            <a:ext cx="6696000" cy="6278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18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1" lang="ru-RU" sz="1800" spc="-1" strike="noStrike">
                <a:solidFill>
                  <a:srgbClr val="ffffff"/>
                </a:solidFill>
                <a:latin typeface="Open Sans"/>
              </a:rPr>
              <a:t>1. Ваше предложение одно из лучших.</a:t>
            </a:r>
            <a:endParaRPr b="0" lang="ru-RU" sz="18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40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1800" spc="-1" strike="noStrike">
                <a:solidFill>
                  <a:srgbClr val="ffffff"/>
                </a:solidFill>
                <a:latin typeface="Open Sans"/>
              </a:rPr>
              <a:t>Дело в том, что каждый квартал мы проводим маркетинговые исследования рынка услуг по разработке сайтов и совершенствуем свои предложения. Наше предложение обязано быть лучшим, чтобы нас было легко рекомендовать.</a:t>
            </a:r>
            <a:endParaRPr b="0" lang="ru-RU" sz="1800" spc="-1" strike="noStrike">
              <a:solidFill>
                <a:srgbClr val="ffffff"/>
              </a:solidFill>
              <a:latin typeface="Open Sans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ru-RU" sz="18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1" lang="ru-RU" sz="1800" spc="-1" strike="noStrike">
                <a:solidFill>
                  <a:srgbClr val="ffffff"/>
                </a:solidFill>
                <a:latin typeface="Open Sans"/>
              </a:rPr>
              <a:t>2. С вами приятно иметь дело</a:t>
            </a:r>
            <a:endParaRPr b="0" lang="ru-RU" sz="18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40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1800" spc="-1" strike="noStrike">
                <a:solidFill>
                  <a:srgbClr val="ffffff"/>
                </a:solidFill>
                <a:latin typeface="Open Sans"/>
              </a:rPr>
              <a:t>Просто мы работаем с уважением и заботой. У нас нет никаких агрессивных продаж и холодных звонков. Мы консультируем людей, и если можем помочь делом — помогаем, а если наши услуги им не нужны, то говорим об этом прямо и объясняем, как обойтись без нашей помощи.</a:t>
            </a:r>
            <a:endParaRPr b="0" lang="ru-RU" sz="1800" spc="-1" strike="noStrike">
              <a:solidFill>
                <a:srgbClr val="ffffff"/>
              </a:solidFill>
              <a:latin typeface="Open Sans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ru-RU" sz="18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1" lang="ru-RU" sz="1800" spc="-1" strike="noStrike">
                <a:solidFill>
                  <a:srgbClr val="ffffff"/>
                </a:solidFill>
                <a:latin typeface="Open Sans"/>
              </a:rPr>
              <a:t>3. Спасибо, что посоветовали</a:t>
            </a:r>
            <a:endParaRPr b="0" lang="ru-RU" sz="1800" spc="-1" strike="noStrike">
              <a:solidFill>
                <a:srgbClr val="ffffff"/>
              </a:solidFill>
              <a:latin typeface="Open Sans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1800" spc="-1" strike="noStrike">
                <a:solidFill>
                  <a:srgbClr val="ffffff"/>
                </a:solidFill>
                <a:latin typeface="Open Sans"/>
              </a:rPr>
              <a:t>Работа по рекомендации — это всегда двойная ответственность для нас. Мы должны не просто выполнить свою работу, но сделать ее так, чтобы наших партнеров поблагодарили за рекомендацию.</a:t>
            </a:r>
            <a:endParaRPr b="0" lang="ru-RU" sz="1800" spc="-1" strike="noStrike">
              <a:solidFill>
                <a:srgbClr val="ffffff"/>
              </a:solidFill>
              <a:latin typeface="Open Sans"/>
            </a:endParaRPr>
          </a:p>
        </p:txBody>
      </p:sp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4671720" y="8282880"/>
            <a:ext cx="2030040" cy="825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0" y="366120"/>
            <a:ext cx="6858000" cy="1523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Open Sans"/>
              </a:rPr>
              <a:t>Как начать работу с нами </a:t>
            </a:r>
            <a:endParaRPr b="0" lang="ru-RU" sz="4400" spc="-1" strike="noStrike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0" y="2133720"/>
            <a:ext cx="6696000" cy="6278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Ответным сообщением сообщите о готовности участвовать в партнерской программе, мы подготовим партнерское соглашение и вышлем на согласование. 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>
                <a:solidFill>
                  <a:srgbClr val="ffffff"/>
                </a:solidFill>
                <a:latin typeface="Open Sans"/>
              </a:rPr>
              <a:t>Если нужно еще уточнить детали, позвоните или напишите нам: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 u="sng">
                <a:solidFill>
                  <a:srgbClr val="ffffff"/>
                </a:solidFill>
                <a:uFillTx/>
                <a:latin typeface="Open Sans"/>
                <a:hlinkClick r:id="rId1"/>
              </a:rPr>
              <a:t>https://tetris-studio.ru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 u="sng">
                <a:solidFill>
                  <a:srgbClr val="ffffff"/>
                </a:solidFill>
                <a:uFillTx/>
                <a:latin typeface="Open Sans"/>
                <a:hlinkClick r:id="rId2"/>
              </a:rPr>
              <a:t>support@tetris-studio.ru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360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000" spc="-1" strike="noStrike" u="sng">
                <a:solidFill>
                  <a:srgbClr val="ffffff"/>
                </a:solidFill>
                <a:uFillTx/>
                <a:latin typeface="Open Sans"/>
                <a:hlinkClick r:id="rId3"/>
              </a:rPr>
              <a:t>+7 (951) 084-56-10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8" name="CustomShape 3"/>
          <p:cNvSpPr/>
          <p:nvPr/>
        </p:nvSpPr>
        <p:spPr>
          <a:xfrm>
            <a:off x="0" y="6953400"/>
            <a:ext cx="6858000" cy="152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16000" indent="-21600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1" lang="ru-RU" sz="4100" spc="-1" strike="noStrike">
                <a:solidFill>
                  <a:srgbClr val="ffffff"/>
                </a:solidFill>
                <a:latin typeface="Open Sans"/>
              </a:rPr>
              <a:t>Мы ждем вас!</a:t>
            </a:r>
            <a:endParaRPr b="0" lang="ru-RU" sz="4100" spc="-1" strike="noStrike">
              <a:solidFill>
                <a:srgbClr val="ffffff"/>
              </a:solidFill>
              <a:latin typeface="Open Sans"/>
            </a:endParaRPr>
          </a:p>
        </p:txBody>
      </p:sp>
      <p:pic>
        <p:nvPicPr>
          <p:cNvPr id="119" name="" descr=""/>
          <p:cNvPicPr/>
          <p:nvPr/>
        </p:nvPicPr>
        <p:blipFill>
          <a:blip r:embed="rId4"/>
          <a:stretch/>
        </p:blipFill>
        <p:spPr>
          <a:xfrm>
            <a:off x="4671720" y="8066880"/>
            <a:ext cx="2030040" cy="825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137</TotalTime>
  <Application>LibreOffice/5.4.4.2$Windows_X86_64 LibreOffice_project/2524958677847fb3bb44820e40380acbe820f960</Application>
  <Words>537</Words>
  <Paragraphs>42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2022-06-28T07:13:42Z</dcterms:created>
  <dc:creator>Krosh</dc:creator>
  <dc:description/>
  <dc:language>ru-RU</dc:language>
  <cp:lastModifiedBy/>
  <dcterms:modified xsi:type="dcterms:W3CDTF">2022-06-28T22:01:40Z</dcterms:modified>
  <cp:revision>24</cp:revision>
  <dc:subject/>
  <dc:title>Партнерская программа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7</vt:i4>
  </property>
</Properties>
</file>